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media/image8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2" r:id="rId4"/>
    <p:sldId id="263" r:id="rId5"/>
    <p:sldId id="262" r:id="rId6"/>
    <p:sldId id="271" r:id="rId7"/>
    <p:sldId id="276" r:id="rId8"/>
    <p:sldId id="264" r:id="rId9"/>
    <p:sldId id="272" r:id="rId10"/>
    <p:sldId id="268" r:id="rId11"/>
    <p:sldId id="267" r:id="rId12"/>
    <p:sldId id="277" r:id="rId13"/>
    <p:sldId id="275" r:id="rId14"/>
    <p:sldId id="266" r:id="rId15"/>
    <p:sldId id="278" r:id="rId16"/>
    <p:sldId id="279" r:id="rId17"/>
    <p:sldId id="280" r:id="rId18"/>
    <p:sldId id="281" r:id="rId19"/>
    <p:sldId id="274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8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90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4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57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07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4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2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52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87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9D14A-8C88-4B47-AD96-962C5008FC50}" type="datetimeFigureOut">
              <a:rPr lang="cs-CZ" smtClean="0"/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64814-9341-40B6-8AEF-05F653A700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4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5.jpeg"/><Relationship Id="rId3" Type="http://schemas.openxmlformats.org/officeDocument/2006/relationships/image" Target="../media/image33.png"/><Relationship Id="rId21" Type="http://schemas.openxmlformats.org/officeDocument/2006/relationships/image" Target="../media/image51.jpeg"/><Relationship Id="rId34" Type="http://schemas.openxmlformats.org/officeDocument/2006/relationships/image" Target="../media/image6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4.jpeg"/><Relationship Id="rId33" Type="http://schemas.openxmlformats.org/officeDocument/2006/relationships/image" Target="../media/image62.gif"/><Relationship Id="rId2" Type="http://schemas.openxmlformats.org/officeDocument/2006/relationships/image" Target="../media/image32.jpe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3.png"/><Relationship Id="rId32" Type="http://schemas.openxmlformats.org/officeDocument/2006/relationships/image" Target="../media/image61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cid:image001.jpg@01D10CCA.028A24F0" TargetMode="External"/><Relationship Id="rId28" Type="http://schemas.openxmlformats.org/officeDocument/2006/relationships/image" Target="../media/image57.jpeg"/><Relationship Id="rId36" Type="http://schemas.openxmlformats.org/officeDocument/2006/relationships/image" Target="../media/image65.jpe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jpeg"/><Relationship Id="rId27" Type="http://schemas.openxmlformats.org/officeDocument/2006/relationships/image" Target="../media/image56.jpeg"/><Relationship Id="rId30" Type="http://schemas.openxmlformats.org/officeDocument/2006/relationships/image" Target="../media/image59.jpeg"/><Relationship Id="rId35" Type="http://schemas.openxmlformats.org/officeDocument/2006/relationships/image" Target="../media/image64.jpeg"/><Relationship Id="rId8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://www.spszengrov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0446" y="287811"/>
            <a:ext cx="89681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  <a:t>STŘEDNÍ PRŮMYSLOVÁ ŠKOLA, </a:t>
            </a:r>
            <a:b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sz="5200" b="1" dirty="0">
                <a:solidFill>
                  <a:schemeClr val="accent5">
                    <a:lumMod val="50000"/>
                  </a:schemeClr>
                </a:solidFill>
              </a:rPr>
              <a:t>OSTRAVA – VÍTKOVICE</a:t>
            </a:r>
            <a:r>
              <a:rPr lang="cs-CZ" sz="5200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cs-CZ" sz="4400" b="1" dirty="0" smtClean="0">
                <a:solidFill>
                  <a:schemeClr val="accent5">
                    <a:lumMod val="50000"/>
                  </a:schemeClr>
                </a:solidFill>
              </a:rPr>
              <a:t>příspěvková organizace</a:t>
            </a:r>
            <a:endParaRPr lang="cs-CZ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B70A2F2-D580-41A2-A8FC-3DDE990B17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71" y="2780801"/>
            <a:ext cx="5553469" cy="3845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50" y="356951"/>
            <a:ext cx="2346948" cy="235471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FA51EF8-79D1-459B-92A4-4437A6C63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7965" y="5513818"/>
            <a:ext cx="2562225" cy="111205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7720148" y="3404334"/>
            <a:ext cx="4271555" cy="1781620"/>
          </a:xfrm>
          <a:prstGeom prst="rect">
            <a:avLst/>
          </a:prstGeom>
          <a:effectLst/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10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Strojní průmyslovka </a:t>
            </a:r>
            <a:r>
              <a:rPr lang="cs-CZ" sz="3100" b="1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ZENGROVKA</a:t>
            </a:r>
          </a:p>
          <a:p>
            <a:pPr algn="ctr"/>
            <a:endParaRPr lang="cs-CZ" sz="2500" u="sng" dirty="0">
              <a:solidFill>
                <a:srgbClr val="0070C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cs-CZ" sz="35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www.spszengrova.cz</a:t>
            </a:r>
            <a:endParaRPr lang="cs-CZ" sz="35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33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2257425"/>
            <a:ext cx="10515600" cy="35555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7200" b="1" dirty="0">
                <a:solidFill>
                  <a:srgbClr val="FF0000"/>
                </a:solidFill>
              </a:rPr>
              <a:t>Všichni naši absolventi </a:t>
            </a:r>
            <a:r>
              <a:rPr lang="cs-CZ" sz="7200" b="1" dirty="0" smtClean="0">
                <a:solidFill>
                  <a:srgbClr val="FF0000"/>
                </a:solidFill>
              </a:rPr>
              <a:t>naleznou okamžitě po ukončení studia uplatnění </a:t>
            </a:r>
            <a:br>
              <a:rPr lang="cs-CZ" sz="7200" b="1" dirty="0" smtClean="0">
                <a:solidFill>
                  <a:srgbClr val="FF0000"/>
                </a:solidFill>
              </a:rPr>
            </a:br>
            <a:r>
              <a:rPr lang="cs-CZ" sz="7200" b="1" dirty="0" smtClean="0">
                <a:solidFill>
                  <a:srgbClr val="FF0000"/>
                </a:solidFill>
              </a:rPr>
              <a:t>na trhu práce</a:t>
            </a:r>
            <a:endParaRPr lang="cs-CZ" sz="7200" dirty="0">
              <a:solidFill>
                <a:srgbClr val="FF0000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8" y="194977"/>
            <a:ext cx="2503558" cy="187948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776">
            <a:off x="9707850" y="477480"/>
            <a:ext cx="1891914" cy="1655426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Konkurenční výhoda</a:t>
            </a:r>
            <a:endParaRPr lang="cs-CZ" sz="60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2433466"/>
            <a:ext cx="2184637" cy="3952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141" y="2720647"/>
            <a:ext cx="3030729" cy="74995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20" y="2504832"/>
            <a:ext cx="1787006" cy="65057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533" y="3607655"/>
            <a:ext cx="2323289" cy="55565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352" y="3706710"/>
            <a:ext cx="1284153" cy="14935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007" y="1453123"/>
            <a:ext cx="1829052" cy="10191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9451" y="3384964"/>
            <a:ext cx="1287740" cy="57232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9568" y="3932662"/>
            <a:ext cx="2086767" cy="57239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0075" y="2817255"/>
            <a:ext cx="1600200" cy="74295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8976" y="2974508"/>
            <a:ext cx="1483058" cy="5721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011" y="1398480"/>
            <a:ext cx="1522413" cy="79815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13381" y="5537609"/>
            <a:ext cx="1514475" cy="5715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4184" y="6049377"/>
            <a:ext cx="1419225" cy="69532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19051" y="2171152"/>
            <a:ext cx="1931744" cy="53968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04286" y="3637478"/>
            <a:ext cx="1585014" cy="71268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5011" y="3065581"/>
            <a:ext cx="1857545" cy="614363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5192" y="2045724"/>
            <a:ext cx="1761601" cy="643895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12803" y="6156379"/>
            <a:ext cx="2209800" cy="59055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54201" y="6136132"/>
            <a:ext cx="2810901" cy="458576"/>
          </a:xfrm>
          <a:prstGeom prst="rect">
            <a:avLst/>
          </a:prstGeom>
        </p:spPr>
      </p:pic>
      <p:sp>
        <p:nvSpPr>
          <p:cNvPr id="25" name="Nadpis 1"/>
          <p:cNvSpPr>
            <a:spLocks noGrp="1"/>
          </p:cNvSpPr>
          <p:nvPr>
            <p:ph type="title"/>
          </p:nvPr>
        </p:nvSpPr>
        <p:spPr>
          <a:xfrm>
            <a:off x="796401" y="1047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/>
              <a:t>Spolupráce s odbornými firmami</a:t>
            </a:r>
            <a:endParaRPr lang="cs-CZ" sz="6000" b="1" dirty="0"/>
          </a:p>
        </p:txBody>
      </p:sp>
      <p:pic>
        <p:nvPicPr>
          <p:cNvPr id="26" name="Picture 4" descr="C:\Users\Aleš\Documents\almanach\img\galery\log\vitkovice_machinery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793452" y="1429422"/>
            <a:ext cx="3838997" cy="478063"/>
          </a:xfrm>
          <a:prstGeom prst="rect">
            <a:avLst/>
          </a:prstGeom>
          <a:noFill/>
        </p:spPr>
      </p:pic>
      <p:pic>
        <p:nvPicPr>
          <p:cNvPr id="27" name="obrázek 1" descr="cid:image001.jpg@01CF1B5D.37AD0C70"/>
          <p:cNvPicPr>
            <a:picLocks noChangeAspect="1" noChangeArrowheads="1"/>
          </p:cNvPicPr>
          <p:nvPr/>
        </p:nvPicPr>
        <p:blipFill>
          <a:blip r:embed="rId22" r:link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63" y="4243491"/>
            <a:ext cx="20431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03" y="1426447"/>
            <a:ext cx="2500092" cy="994992"/>
          </a:xfrm>
          <a:prstGeom prst="rect">
            <a:avLst/>
          </a:prstGeom>
        </p:spPr>
      </p:pic>
      <p:pic>
        <p:nvPicPr>
          <p:cNvPr id="28" name="Picture 6" descr="attachment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468" y="4779827"/>
            <a:ext cx="16383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LOGO_AH_ostrava_opava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4" y="3935051"/>
            <a:ext cx="1440361" cy="3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 descr="Loga Weppler Czech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8" y="4504601"/>
            <a:ext cx="1773238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D:\FILMY\sgu\foto\af centrum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699" y="5168277"/>
            <a:ext cx="2176424" cy="738665"/>
          </a:xfrm>
          <a:prstGeom prst="rect">
            <a:avLst/>
          </a:prstGeom>
          <a:noFill/>
        </p:spPr>
      </p:pic>
      <p:pic>
        <p:nvPicPr>
          <p:cNvPr id="32" name="Picture 8" descr="C:\Users\Aleš\Documents\almanach\img\galery\log\temex.gi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9330126" y="6152726"/>
            <a:ext cx="1922333" cy="576700"/>
          </a:xfrm>
          <a:prstGeom prst="roundRect">
            <a:avLst/>
          </a:prstGeom>
          <a:noFill/>
        </p:spPr>
      </p:pic>
      <p:pic>
        <p:nvPicPr>
          <p:cNvPr id="33" name="Picture 4" descr="Logo+napis CarTec Group velk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9" y="5761053"/>
            <a:ext cx="1041847" cy="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8" descr="MSA_logo_barevne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82" y="4601272"/>
            <a:ext cx="311626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TC vzor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5" y="5143223"/>
            <a:ext cx="1182241" cy="43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Aleš\Documents\almanach\img\galery\log\bc-mchz.gif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623604" y="5487645"/>
            <a:ext cx="1839837" cy="538250"/>
          </a:xfrm>
          <a:prstGeom prst="rect">
            <a:avLst/>
          </a:prstGeom>
          <a:noFill/>
        </p:spPr>
      </p:pic>
      <p:pic>
        <p:nvPicPr>
          <p:cNvPr id="37" name="Picture 14" descr="Logo Vamoz větší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52" y="5143223"/>
            <a:ext cx="1366977" cy="85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 descr="kovojas-logo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83" y="4693347"/>
            <a:ext cx="17748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65" y="5285915"/>
            <a:ext cx="2162387" cy="4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09" y="1376363"/>
            <a:ext cx="2499485" cy="18764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7" name="Zástupný symbol pro obsah 5"/>
          <p:cNvSpPr>
            <a:spLocks noGrp="1"/>
          </p:cNvSpPr>
          <p:nvPr>
            <p:ph idx="1"/>
          </p:nvPr>
        </p:nvSpPr>
        <p:spPr>
          <a:xfrm>
            <a:off x="410119" y="1554480"/>
            <a:ext cx="11390812" cy="51368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3200" dirty="0" smtClean="0"/>
              <a:t>Stoletá tradice školy</a:t>
            </a:r>
          </a:p>
          <a:p>
            <a:pPr algn="just"/>
            <a:r>
              <a:rPr lang="cs-CZ" sz="3200" dirty="0" smtClean="0"/>
              <a:t>Všechny učebny vybaveny moderní PC technikou</a:t>
            </a:r>
          </a:p>
          <a:p>
            <a:pPr algn="just"/>
            <a:r>
              <a:rPr lang="cs-CZ" sz="3200" dirty="0" smtClean="0"/>
              <a:t>Zkušení učitelé s dlouholetou praxí</a:t>
            </a:r>
          </a:p>
          <a:p>
            <a:pPr algn="just"/>
            <a:r>
              <a:rPr lang="cs-CZ" sz="3200" dirty="0" smtClean="0"/>
              <a:t>Provázanost s firmami</a:t>
            </a:r>
          </a:p>
          <a:p>
            <a:pPr algn="just"/>
            <a:r>
              <a:rPr lang="cs-CZ" sz="3200" dirty="0" smtClean="0"/>
              <a:t>Žádné školné</a:t>
            </a:r>
          </a:p>
          <a:p>
            <a:pPr algn="just"/>
            <a:r>
              <a:rPr lang="cs-CZ" sz="3200" dirty="0" smtClean="0"/>
              <a:t>Výukové materiály zpracované v elektronické podobě</a:t>
            </a:r>
          </a:p>
          <a:p>
            <a:pPr algn="just"/>
            <a:r>
              <a:rPr lang="cs-CZ" sz="3200" dirty="0" smtClean="0"/>
              <a:t>Seznámení s řadou softwarových produktů</a:t>
            </a:r>
          </a:p>
          <a:p>
            <a:pPr algn="just"/>
            <a:r>
              <a:rPr lang="cs-CZ" sz="3200" dirty="0" smtClean="0"/>
              <a:t>Poznávací zájezdy do tuzemska i do zahraničí</a:t>
            </a:r>
          </a:p>
          <a:p>
            <a:pPr algn="just"/>
            <a:r>
              <a:rPr lang="cs-CZ" sz="3200" dirty="0" smtClean="0"/>
              <a:t>Pracovní stáže v zahraničí</a:t>
            </a:r>
          </a:p>
          <a:p>
            <a:pPr algn="just"/>
            <a:r>
              <a:rPr lang="cs-CZ" sz="3200" dirty="0" smtClean="0"/>
              <a:t>Škála mimoškolních aktivit</a:t>
            </a:r>
          </a:p>
          <a:p>
            <a:pPr algn="just"/>
            <a:r>
              <a:rPr lang="cs-CZ" sz="3200" dirty="0" smtClean="0"/>
              <a:t>Soutěže, kurzy, přednášky, exkurze apod.</a:t>
            </a:r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Výhody studia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38005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22113" t="15391" r="21162" b="32397"/>
          <a:stretch/>
        </p:blipFill>
        <p:spPr>
          <a:xfrm>
            <a:off x="1340530" y="1333576"/>
            <a:ext cx="9514115" cy="4923533"/>
          </a:xfrm>
          <a:prstGeom prst="rect">
            <a:avLst/>
          </a:prstGeom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Výhody studia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1224" y="1363133"/>
            <a:ext cx="10515600" cy="5494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500" b="1" dirty="0"/>
          </a:p>
          <a:p>
            <a:pPr marL="0" indent="0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Dny otevřených dveří </a:t>
            </a:r>
            <a:r>
              <a:rPr lang="cs-CZ" sz="4000" b="1" dirty="0">
                <a:solidFill>
                  <a:srgbClr val="FF0000"/>
                </a:solidFill>
              </a:rPr>
              <a:t>na škole</a:t>
            </a:r>
          </a:p>
          <a:p>
            <a:pPr marL="0" indent="0" algn="ctr">
              <a:buNone/>
            </a:pPr>
            <a:r>
              <a:rPr lang="cs-CZ" dirty="0"/>
              <a:t>		</a:t>
            </a:r>
            <a:r>
              <a:rPr lang="cs-CZ" sz="3700" b="1" dirty="0" smtClean="0"/>
              <a:t>11</a:t>
            </a:r>
            <a:r>
              <a:rPr lang="pt-BR" sz="3700" b="1" dirty="0" smtClean="0"/>
              <a:t>.</a:t>
            </a:r>
            <a:r>
              <a:rPr lang="cs-CZ" sz="3700" b="1" dirty="0" smtClean="0"/>
              <a:t> </a:t>
            </a:r>
            <a:r>
              <a:rPr lang="cs-CZ" sz="3700" b="1" dirty="0"/>
              <a:t>prosince </a:t>
            </a:r>
            <a:r>
              <a:rPr lang="pt-BR" sz="3700" b="1" dirty="0" smtClean="0"/>
              <a:t>201</a:t>
            </a:r>
            <a:r>
              <a:rPr lang="cs-CZ" sz="3700" b="1" dirty="0" smtClean="0"/>
              <a:t>9</a:t>
            </a:r>
            <a:r>
              <a:rPr lang="pt-BR" sz="3700" b="1" dirty="0" smtClean="0"/>
              <a:t> </a:t>
            </a:r>
            <a:r>
              <a:rPr lang="cs-CZ" sz="3700" b="1" dirty="0"/>
              <a:t>od </a:t>
            </a:r>
            <a:r>
              <a:rPr lang="pt-BR" sz="3700" b="1" dirty="0"/>
              <a:t>14</a:t>
            </a:r>
            <a:r>
              <a:rPr lang="cs-CZ" sz="3700" b="1" dirty="0"/>
              <a:t> do 18 hodin</a:t>
            </a:r>
          </a:p>
          <a:p>
            <a:pPr marL="0" indent="0" algn="ctr">
              <a:buNone/>
            </a:pPr>
            <a:r>
              <a:rPr lang="cs-CZ" sz="3700" b="1" dirty="0"/>
              <a:t>		</a:t>
            </a:r>
            <a:r>
              <a:rPr lang="pt-BR" sz="3700" b="1" dirty="0" smtClean="0"/>
              <a:t>1</a:t>
            </a:r>
            <a:r>
              <a:rPr lang="cs-CZ" sz="3700" b="1" dirty="0" smtClean="0"/>
              <a:t>1</a:t>
            </a:r>
            <a:r>
              <a:rPr lang="pt-BR" sz="3700" b="1" dirty="0" smtClean="0"/>
              <a:t>.</a:t>
            </a:r>
            <a:r>
              <a:rPr lang="cs-CZ" sz="3700" b="1" dirty="0" smtClean="0"/>
              <a:t> ledna </a:t>
            </a:r>
            <a:r>
              <a:rPr lang="pt-BR" sz="3700" b="1" dirty="0" smtClean="0"/>
              <a:t>20</a:t>
            </a:r>
            <a:r>
              <a:rPr lang="cs-CZ" sz="3700" b="1" dirty="0" smtClean="0"/>
              <a:t>20 od </a:t>
            </a:r>
            <a:r>
              <a:rPr lang="cs-CZ" sz="3700" b="1" dirty="0"/>
              <a:t>9 do 13 hodin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www.spszengrova.cz</a:t>
            </a: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cs-CZ" sz="4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44553">
            <a:off x="9735238" y="581058"/>
            <a:ext cx="2028825" cy="20288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595">
            <a:off x="455508" y="2937929"/>
            <a:ext cx="2961233" cy="3697859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Zastavte se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041024" y="423286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500" b="1" dirty="0" smtClean="0">
                <a:solidFill>
                  <a:schemeClr val="accent5">
                    <a:lumMod val="75000"/>
                  </a:schemeClr>
                </a:solidFill>
              </a:rPr>
              <a:t>Zengrova 1, Ostrava – Vítkovice</a:t>
            </a:r>
          </a:p>
          <a:p>
            <a:pPr algn="ctr"/>
            <a:r>
              <a:rPr lang="cs-CZ" sz="2500" b="1" dirty="0" smtClean="0">
                <a:solidFill>
                  <a:schemeClr val="accent5">
                    <a:lumMod val="75000"/>
                  </a:schemeClr>
                </a:solidFill>
              </a:rPr>
              <a:t>e-mail: sekretariat@spszengrova.cz</a:t>
            </a:r>
            <a:endParaRPr lang="cs-CZ" sz="25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tel.: 552304231, </a:t>
            </a:r>
            <a:r>
              <a:rPr lang="cs-CZ" sz="2500" b="1" dirty="0" smtClean="0">
                <a:solidFill>
                  <a:schemeClr val="accent5">
                    <a:lumMod val="75000"/>
                  </a:schemeClr>
                </a:solidFill>
              </a:rPr>
              <a:t>552304210</a:t>
            </a:r>
          </a:p>
          <a:p>
            <a:pPr algn="ctr"/>
            <a:r>
              <a:rPr lang="cs-CZ" sz="2500" b="1" dirty="0">
                <a:solidFill>
                  <a:schemeClr val="accent5">
                    <a:lumMod val="75000"/>
                  </a:schemeClr>
                </a:solidFill>
              </a:rPr>
              <a:t>www.facebook.com/spsvitkovice</a:t>
            </a:r>
          </a:p>
        </p:txBody>
      </p:sp>
    </p:spTree>
    <p:extLst>
      <p:ext uri="{BB962C8B-B14F-4D97-AF65-F5344CB8AC3E}">
        <p14:creationId xmlns:p14="http://schemas.microsoft.com/office/powerpoint/2010/main" val="10428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0155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8766" y="1298013"/>
            <a:ext cx="4179748" cy="297633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1" name="Obrázek 10" descr="DSC01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5797" y="3881669"/>
            <a:ext cx="3968441" cy="297633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10" name="Obrázek 9" descr="DSC015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3416" y="1261416"/>
            <a:ext cx="3936436" cy="2952327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9" name="Obrázek 8" descr="DSC01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931" y="3850774"/>
            <a:ext cx="3936437" cy="2952328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8397157" y="4634440"/>
            <a:ext cx="3023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Začínáme adaptačním </a:t>
            </a:r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kurzem</a:t>
            </a:r>
            <a:endParaRPr lang="cs-CZ" sz="2800" dirty="0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Ze života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78396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Roler_aktivity_skoly\foto\sjizdeni_re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21" y="2716992"/>
            <a:ext cx="5286088" cy="3550613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2" descr="D:\Roler_aktivity_skoly\foto\turist_ku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812" y="1671077"/>
            <a:ext cx="5205576" cy="3646477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4167379" y="2193772"/>
            <a:ext cx="2496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 vodě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30756" y="542455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 souši</a:t>
            </a:r>
            <a:endParaRPr lang="cs-CZ" sz="28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Ze života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0143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01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13" y="1748814"/>
            <a:ext cx="5568619" cy="4176464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6" name="Obrázek 5" descr="P100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022" y="1765740"/>
            <a:ext cx="5468550" cy="4101412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167713" y="1229023"/>
            <a:ext cx="134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 zimě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9520" y="5942204"/>
            <a:ext cx="143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V létě</a:t>
            </a: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Ze života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4035251417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112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7390" y="1690688"/>
            <a:ext cx="4892111" cy="3669083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D:\Roler_aktivity_skoly\foto\maturita\maturit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60" y="1690688"/>
            <a:ext cx="5421439" cy="3614292"/>
          </a:xfrm>
          <a:prstGeom prst="rect">
            <a:avLst/>
          </a:prstGeom>
          <a:noFill/>
          <a:effectLst>
            <a:outerShdw blurRad="50800" dist="1524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58560" y="1167468"/>
            <a:ext cx="292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Nakonec i ve škole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306856" y="1167468"/>
            <a:ext cx="252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Nebo v dílnách</a:t>
            </a:r>
            <a:endParaRPr lang="cs-CZ" sz="28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6000" b="1" dirty="0" smtClean="0"/>
              <a:t>Ze života na </a:t>
            </a:r>
            <a:r>
              <a:rPr lang="cs-CZ" sz="6000" b="1" dirty="0" err="1" smtClean="0"/>
              <a:t>Zengrovce</a:t>
            </a:r>
            <a:endParaRPr lang="cs-CZ" sz="60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4601"/>
      </p:ext>
    </p:extLst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Střední průmyslová škola, Ostrava – Vítkovice, příspěvková organizace, Zengrova 1</a:t>
            </a:r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4" y="1951945"/>
            <a:ext cx="5045134" cy="4351338"/>
          </a:xfrm>
        </p:spPr>
        <p:txBody>
          <a:bodyPr/>
          <a:lstStyle/>
          <a:p>
            <a:r>
              <a:rPr lang="cs-CZ" dirty="0" smtClean="0"/>
              <a:t>Jedna z nejlepších odborných škol v MSK</a:t>
            </a:r>
          </a:p>
          <a:p>
            <a:r>
              <a:rPr lang="cs-CZ" dirty="0" smtClean="0"/>
              <a:t>Zaměstnavatelé mají o naše absolventy velký zájem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57" y="3888635"/>
            <a:ext cx="4655427" cy="26169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" y="1757151"/>
            <a:ext cx="5387885" cy="35919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41" y="5415538"/>
            <a:ext cx="3905942" cy="12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3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553">
            <a:off x="3958461" y="468508"/>
            <a:ext cx="4459704" cy="25085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818">
            <a:off x="485459" y="583480"/>
            <a:ext cx="3665121" cy="244341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2384">
            <a:off x="443345" y="3370730"/>
            <a:ext cx="3551831" cy="23678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98" y="2432821"/>
            <a:ext cx="4161051" cy="234059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46" y="4572018"/>
            <a:ext cx="3338041" cy="22253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952">
            <a:off x="8518260" y="454626"/>
            <a:ext cx="3151718" cy="21011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167">
            <a:off x="8286750" y="4069763"/>
            <a:ext cx="3614738" cy="24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605651" y="0"/>
            <a:ext cx="9144000" cy="3469064"/>
          </a:xfrm>
        </p:spPr>
        <p:txBody>
          <a:bodyPr>
            <a:normAutofit/>
          </a:bodyPr>
          <a:lstStyle/>
          <a:p>
            <a:r>
              <a:rPr lang="cs-CZ" sz="7200" b="1" dirty="0"/>
              <a:t>Děkujeme za pozornost </a:t>
            </a:r>
            <a:br>
              <a:rPr lang="cs-CZ" sz="7200" b="1" dirty="0"/>
            </a:br>
            <a:r>
              <a:rPr lang="cs-CZ" sz="7200" b="1" dirty="0"/>
              <a:t>a </a:t>
            </a:r>
            <a:br>
              <a:rPr lang="cs-CZ" sz="7200" b="1" dirty="0"/>
            </a:br>
            <a:r>
              <a:rPr lang="cs-CZ" sz="7200" b="1" dirty="0"/>
              <a:t>přejeme šťastnou volbu!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89" y="2873176"/>
            <a:ext cx="4242062" cy="36953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pic>
        <p:nvPicPr>
          <p:cNvPr id="6" name="Picture 2" descr="C:\Users\sva\Pictures\0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95620" y="3993573"/>
            <a:ext cx="4795748" cy="2701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229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" y="174788"/>
            <a:ext cx="2687851" cy="483813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09" y="399092"/>
            <a:ext cx="4070358" cy="271357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276">
            <a:off x="7682632" y="729801"/>
            <a:ext cx="3838433" cy="255895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121">
            <a:off x="3477840" y="4042953"/>
            <a:ext cx="5286711" cy="23563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685">
            <a:off x="7602188" y="3507474"/>
            <a:ext cx="4186451" cy="2790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5423">
            <a:off x="504788" y="2942329"/>
            <a:ext cx="4218491" cy="28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10119" y="2124289"/>
            <a:ext cx="11390812" cy="42634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dirty="0" smtClean="0"/>
              <a:t>Po úspěšném ukončení studia </a:t>
            </a:r>
            <a:r>
              <a:rPr lang="cs-CZ" sz="3200" b="1" dirty="0" smtClean="0"/>
              <a:t>široké </a:t>
            </a:r>
            <a:r>
              <a:rPr lang="cs-CZ" sz="3200" b="1" dirty="0"/>
              <a:t>uplatnění </a:t>
            </a:r>
            <a:r>
              <a:rPr lang="cs-CZ" sz="3200" dirty="0" smtClean="0"/>
              <a:t>v </a:t>
            </a:r>
            <a:r>
              <a:rPr lang="cs-CZ" sz="3200" dirty="0"/>
              <a:t>rámci technických </a:t>
            </a:r>
            <a:r>
              <a:rPr lang="cs-CZ" sz="3200" dirty="0" smtClean="0"/>
              <a:t>a odborných firem a podniků v </a:t>
            </a:r>
            <a:r>
              <a:rPr lang="cs-CZ" sz="3200" dirty="0"/>
              <a:t>regionu i po celé </a:t>
            </a:r>
            <a:r>
              <a:rPr lang="cs-CZ" sz="3200" dirty="0" smtClean="0"/>
              <a:t>ČR</a:t>
            </a:r>
          </a:p>
          <a:p>
            <a:pPr algn="just"/>
            <a:r>
              <a:rPr lang="cs-CZ" sz="3200" dirty="0" smtClean="0"/>
              <a:t>Možnost </a:t>
            </a:r>
            <a:r>
              <a:rPr lang="cs-CZ" sz="3200" b="1" dirty="0" smtClean="0"/>
              <a:t>pokračování </a:t>
            </a:r>
            <a:r>
              <a:rPr lang="cs-CZ" sz="3200" b="1" dirty="0"/>
              <a:t>ve studiu</a:t>
            </a:r>
            <a:r>
              <a:rPr lang="cs-CZ" sz="3200" dirty="0"/>
              <a:t> na </a:t>
            </a:r>
            <a:r>
              <a:rPr lang="cs-CZ" sz="3200" dirty="0" smtClean="0"/>
              <a:t>různých typech vysokých škol </a:t>
            </a:r>
            <a:r>
              <a:rPr lang="cs-CZ" sz="3200" dirty="0"/>
              <a:t>po celé </a:t>
            </a:r>
            <a:r>
              <a:rPr lang="cs-CZ" sz="3200" dirty="0" smtClean="0"/>
              <a:t>ČR i v zahraničí</a:t>
            </a:r>
            <a:endParaRPr lang="cs-CZ" sz="3200" dirty="0"/>
          </a:p>
          <a:p>
            <a:pPr algn="just"/>
            <a:r>
              <a:rPr lang="cs-CZ" sz="3200" dirty="0" smtClean="0"/>
              <a:t>V průběhu studia </a:t>
            </a:r>
            <a:r>
              <a:rPr lang="cs-CZ" sz="3200" b="1" dirty="0" smtClean="0"/>
              <a:t>praxe ve firmách, ve škole</a:t>
            </a:r>
            <a:r>
              <a:rPr lang="cs-CZ" sz="3200" dirty="0" smtClean="0"/>
              <a:t>, ale v rámci projektů také </a:t>
            </a:r>
            <a:r>
              <a:rPr lang="cs-CZ" sz="3200" b="1" dirty="0" smtClean="0"/>
              <a:t>v zahraničí</a:t>
            </a:r>
            <a:endParaRPr lang="cs-CZ" sz="3200" b="1" dirty="0"/>
          </a:p>
          <a:p>
            <a:pPr algn="just"/>
            <a:r>
              <a:rPr lang="cs-CZ" sz="3200" dirty="0"/>
              <a:t>P</a:t>
            </a:r>
            <a:r>
              <a:rPr lang="cs-CZ" sz="3200" dirty="0" smtClean="0"/>
              <a:t>ráce </a:t>
            </a:r>
            <a:r>
              <a:rPr lang="cs-CZ" sz="3200" dirty="0"/>
              <a:t>na </a:t>
            </a:r>
            <a:r>
              <a:rPr lang="cs-CZ" sz="3200" b="1" dirty="0"/>
              <a:t>moderních i klasických strojích</a:t>
            </a:r>
          </a:p>
          <a:p>
            <a:pPr algn="just"/>
            <a:r>
              <a:rPr lang="cs-CZ" sz="3200" b="1" dirty="0" smtClean="0"/>
              <a:t>Studium cizích jazyků</a:t>
            </a:r>
            <a:endParaRPr lang="cs-CZ" sz="3200" b="1" dirty="0"/>
          </a:p>
          <a:p>
            <a:pPr algn="just"/>
            <a:r>
              <a:rPr lang="cs-CZ" sz="3200" b="1" dirty="0"/>
              <a:t>Prospěchové a motivační </a:t>
            </a:r>
            <a:r>
              <a:rPr lang="cs-CZ" sz="3200" b="1" dirty="0" smtClean="0"/>
              <a:t>stipendium</a:t>
            </a:r>
            <a:endParaRPr lang="cs-CZ" b="1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0" y="458787"/>
            <a:ext cx="1278578" cy="129936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330" y="248194"/>
            <a:ext cx="1816745" cy="18167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smtClean="0">
                <a:solidFill>
                  <a:schemeClr val="accent5">
                    <a:lumMod val="50000"/>
                  </a:schemeClr>
                </a:solidFill>
              </a:rPr>
              <a:t>Studuj techniku</a:t>
            </a:r>
            <a:endParaRPr lang="cs-CZ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32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</a:rPr>
              <a:t>23-41-M/01 Strojírenství</a:t>
            </a:r>
            <a:endParaRPr lang="cs-CZ" sz="5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062037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  <a:r>
              <a:rPr lang="cs-CZ" sz="3200" dirty="0"/>
              <a:t> 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VÝPOČETNÍ</a:t>
            </a:r>
            <a:r>
              <a:rPr lang="cs-CZ" sz="3200" dirty="0"/>
              <a:t> </a:t>
            </a:r>
            <a:r>
              <a:rPr lang="cs-CZ" sz="3200" dirty="0">
                <a:solidFill>
                  <a:srgbClr val="FF0000"/>
                </a:solidFill>
              </a:rPr>
              <a:t>TECHNIKA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839788" y="2909886"/>
            <a:ext cx="5157787" cy="3684588"/>
          </a:xfrm>
        </p:spPr>
        <p:txBody>
          <a:bodyPr>
            <a:normAutofit/>
          </a:bodyPr>
          <a:lstStyle/>
          <a:p>
            <a:r>
              <a:rPr lang="cs-CZ" sz="2400" dirty="0"/>
              <a:t>Znalost technických předmětů</a:t>
            </a:r>
          </a:p>
          <a:p>
            <a:r>
              <a:rPr lang="cs-CZ" sz="2400" dirty="0"/>
              <a:t>Znalost práce ve 2D a 3D</a:t>
            </a:r>
          </a:p>
          <a:p>
            <a:r>
              <a:rPr lang="cs-CZ" sz="2400" dirty="0"/>
              <a:t>Základy programování</a:t>
            </a:r>
          </a:p>
          <a:p>
            <a:r>
              <a:rPr lang="cs-CZ" sz="2400" dirty="0"/>
              <a:t>Praxe na dílnách i ve firmách </a:t>
            </a:r>
          </a:p>
          <a:p>
            <a:r>
              <a:rPr lang="cs-CZ" sz="2400" dirty="0"/>
              <a:t>Zámečnický výcvik, svařování</a:t>
            </a:r>
          </a:p>
          <a:p>
            <a:r>
              <a:rPr lang="cs-CZ" sz="2400" dirty="0"/>
              <a:t>Práce na CNC i klasických strojích</a:t>
            </a:r>
          </a:p>
          <a:p>
            <a:r>
              <a:rPr lang="cs-CZ" sz="2400" dirty="0"/>
              <a:t>Práce na reálných zakázkách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72200" y="1800223"/>
            <a:ext cx="5183188" cy="896939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 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PRACOVNÍ POZICE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097588" y="2743199"/>
            <a:ext cx="4945352" cy="42116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900" dirty="0"/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konstruktér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technolog 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logistik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procesní specialista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technický manažer provozu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projektový manažer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operátor technických zařízení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programátor a obsluha CNC strojů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dílenský mistr, technik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kvality</a:t>
            </a:r>
          </a:p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j.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46" y="365125"/>
            <a:ext cx="2138738" cy="120332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" y="136590"/>
            <a:ext cx="1660394" cy="166039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12177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839786" y="2674409"/>
            <a:ext cx="5157787" cy="3684588"/>
          </a:xfrm>
        </p:spPr>
        <p:txBody>
          <a:bodyPr>
            <a:normAutofit/>
          </a:bodyPr>
          <a:lstStyle/>
          <a:p>
            <a:r>
              <a:rPr lang="cs-CZ" sz="2400" dirty="0"/>
              <a:t>Znalost technických předmětů a problematiky silničních vozidel</a:t>
            </a:r>
          </a:p>
          <a:p>
            <a:r>
              <a:rPr lang="cs-CZ" sz="2400" dirty="0"/>
              <a:t>Diagnostika vozidel</a:t>
            </a:r>
          </a:p>
          <a:p>
            <a:r>
              <a:rPr lang="cs-CZ" sz="2400" dirty="0"/>
              <a:t>Znalost práce ve 2D a 3D</a:t>
            </a:r>
          </a:p>
          <a:p>
            <a:r>
              <a:rPr lang="cs-CZ" sz="2400" dirty="0"/>
              <a:t>Praxe v dílnách i specializovaných servisech</a:t>
            </a:r>
          </a:p>
          <a:p>
            <a:r>
              <a:rPr lang="cs-CZ" sz="2400" dirty="0"/>
              <a:t>Montážní práce na vozidlech, opravy, údržba, servis, geometrie náprav, aj.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172200" y="1583267"/>
            <a:ext cx="5183188" cy="9932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500" dirty="0">
                <a:solidFill>
                  <a:srgbClr val="002060"/>
                </a:solidFill>
              </a:rPr>
              <a:t>Vykonávané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3500" dirty="0">
                <a:solidFill>
                  <a:srgbClr val="002060"/>
                </a:solidFill>
              </a:rPr>
              <a:t>PRACOVNÍ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500" dirty="0">
                <a:solidFill>
                  <a:srgbClr val="002060"/>
                </a:solidFill>
              </a:rPr>
              <a:t>POZICE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674409"/>
            <a:ext cx="5183188" cy="3582700"/>
          </a:xfrm>
        </p:spPr>
        <p:txBody>
          <a:bodyPr>
            <a:normAutofit fontScale="92500" lnSpcReduction="10000"/>
          </a:bodyPr>
          <a:lstStyle/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servisní 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poradce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prodejce vozů, přijímací technik, </a:t>
            </a:r>
          </a:p>
          <a:p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fleet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2600" dirty="0" err="1">
                <a:solidFill>
                  <a:schemeClr val="accent5">
                    <a:lumMod val="75000"/>
                  </a:schemeClr>
                </a:solidFill>
              </a:rPr>
              <a:t>manager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pracovník ve stanici technické kontroly vozidel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x-none" sz="2600" dirty="0">
                <a:solidFill>
                  <a:schemeClr val="accent5">
                    <a:lumMod val="75000"/>
                  </a:schemeClr>
                </a:solidFill>
              </a:rPr>
              <a:t>technick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é pozice v automobilním průmyslu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x-none" sz="2600" dirty="0" smtClean="0">
                <a:solidFill>
                  <a:schemeClr val="accent5">
                    <a:lumMod val="75000"/>
                  </a:schemeClr>
                </a:solidFill>
              </a:rPr>
              <a:t>utomechanik</a:t>
            </a:r>
            <a:endParaRPr lang="cs-CZ" sz="26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aj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269" y="441444"/>
            <a:ext cx="2119012" cy="13137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" y="64889"/>
            <a:ext cx="1818614" cy="181861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>
                <a:solidFill>
                  <a:schemeClr val="accent5">
                    <a:lumMod val="50000"/>
                  </a:schemeClr>
                </a:solidFill>
              </a:rPr>
              <a:t>23-41-M/01 Strojírenství</a:t>
            </a:r>
            <a:endParaRPr lang="cs-CZ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idx="1"/>
          </p:nvPr>
        </p:nvSpPr>
        <p:spPr>
          <a:xfrm>
            <a:off x="839787" y="1583267"/>
            <a:ext cx="5157787" cy="1011237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>
                <a:solidFill>
                  <a:srgbClr val="FF0000"/>
                </a:solidFill>
              </a:rPr>
              <a:t>AUTOMOBILNÍ TECHNIKA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23812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839786" y="2674409"/>
            <a:ext cx="5157787" cy="4016904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Znalost </a:t>
            </a:r>
            <a:r>
              <a:rPr lang="cs-CZ" sz="2400" dirty="0" smtClean="0"/>
              <a:t>ekonomiky a techniky</a:t>
            </a:r>
            <a:endParaRPr lang="cs-CZ" sz="2400" dirty="0"/>
          </a:p>
          <a:p>
            <a:r>
              <a:rPr lang="cs-CZ" sz="2400" dirty="0" smtClean="0"/>
              <a:t>Znalost 2 cizích jazyků</a:t>
            </a:r>
            <a:endParaRPr lang="cs-CZ" sz="2400" dirty="0"/>
          </a:p>
          <a:p>
            <a:r>
              <a:rPr lang="cs-CZ" sz="2400" dirty="0" smtClean="0"/>
              <a:t>Znalosti z oblasti marketingu, managementu, účetnictví, techniky administrativy, obchodní korespondence, finanční gramotnosti, daňových předpisů, pracovně právních vztahů apod. </a:t>
            </a:r>
          </a:p>
          <a:p>
            <a:r>
              <a:rPr lang="cs-CZ" sz="2400" dirty="0" smtClean="0"/>
              <a:t>Znalost počítačových</a:t>
            </a:r>
            <a:r>
              <a:rPr lang="cs-CZ" sz="2400" dirty="0"/>
              <a:t> </a:t>
            </a:r>
            <a:r>
              <a:rPr lang="cs-CZ" sz="2400" dirty="0" smtClean="0"/>
              <a:t>programů, práce ve 2D a 3D</a:t>
            </a:r>
          </a:p>
          <a:p>
            <a:r>
              <a:rPr lang="cs-CZ" sz="2400" dirty="0" smtClean="0"/>
              <a:t>Montážní </a:t>
            </a:r>
            <a:r>
              <a:rPr lang="cs-CZ" sz="2400" dirty="0"/>
              <a:t>práce na vozidlech, opravy, údržba, servis, geometrie náprav, aj.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>
          <a:xfrm>
            <a:off x="6172200" y="1583267"/>
            <a:ext cx="5183188" cy="99324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3500" dirty="0">
                <a:solidFill>
                  <a:srgbClr val="002060"/>
                </a:solidFill>
              </a:rPr>
              <a:t>Vykonávané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cs-CZ" sz="3500" dirty="0">
                <a:solidFill>
                  <a:srgbClr val="002060"/>
                </a:solidFill>
              </a:rPr>
              <a:t>PRACOVNÍ</a:t>
            </a:r>
            <a:r>
              <a:rPr lang="cs-CZ" sz="3200" dirty="0">
                <a:solidFill>
                  <a:srgbClr val="002060"/>
                </a:solidFill>
              </a:rPr>
              <a:t> </a:t>
            </a:r>
            <a:r>
              <a:rPr lang="cs-CZ" sz="3500" dirty="0">
                <a:solidFill>
                  <a:srgbClr val="002060"/>
                </a:solidFill>
              </a:rPr>
              <a:t>POZICE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>
          <a:xfrm>
            <a:off x="6172200" y="2674409"/>
            <a:ext cx="5183188" cy="3582700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ekonom, účetní, nákupčí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600" dirty="0" err="1" smtClean="0">
                <a:solidFill>
                  <a:schemeClr val="accent5">
                    <a:lumMod val="75000"/>
                  </a:schemeClr>
                </a:solidFill>
              </a:rPr>
              <a:t>controller</a:t>
            </a: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projektový a </a:t>
            </a:r>
            <a:r>
              <a:rPr lang="cs-CZ" sz="2600" dirty="0" err="1" smtClean="0">
                <a:solidFill>
                  <a:schemeClr val="accent5">
                    <a:lumMod val="75000"/>
                  </a:schemeClr>
                </a:solidFill>
              </a:rPr>
              <a:t>office</a:t>
            </a: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 manažer</a:t>
            </a: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bankovní a pojišťovací pracovník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sistent, referent</a:t>
            </a: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OSVČ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j.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</a:rPr>
              <a:t>63-41-M/01 Ekonomika a podnikání </a:t>
            </a:r>
            <a:endParaRPr lang="cs-CZ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idx="1"/>
          </p:nvPr>
        </p:nvSpPr>
        <p:spPr>
          <a:xfrm>
            <a:off x="212770" y="1350305"/>
            <a:ext cx="6135779" cy="127515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MANAGEMENT VE STROJÍRENSTVÍ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  <p:pic>
        <p:nvPicPr>
          <p:cNvPr id="12" name="Picture 6" descr="C:\Users\mod\Desktop\bez názvu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775" y="1423155"/>
            <a:ext cx="1329519" cy="100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C:\Users\sva\Pictures\11009137_1583291165247501_2560345242535718304_n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342" y="179692"/>
            <a:ext cx="1552887" cy="1793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6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839786" y="2690523"/>
            <a:ext cx="5157787" cy="4286251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Znalost mechaniky, elektroniky, </a:t>
            </a:r>
            <a:r>
              <a:rPr lang="cs-CZ" sz="2600" dirty="0" smtClean="0"/>
              <a:t>pneumatiky, výpočetní </a:t>
            </a:r>
            <a:r>
              <a:rPr lang="cs-CZ" sz="2600" dirty="0"/>
              <a:t>techniky, výkresové dokumentace</a:t>
            </a:r>
          </a:p>
          <a:p>
            <a:r>
              <a:rPr lang="cs-CZ" sz="2600" dirty="0"/>
              <a:t>Znalost práce ve 2D a 3D</a:t>
            </a:r>
          </a:p>
          <a:p>
            <a:r>
              <a:rPr lang="cs-CZ" sz="2600" dirty="0"/>
              <a:t>Práce na dílnách – klasické a vysoce specializované činnosti</a:t>
            </a:r>
          </a:p>
          <a:p>
            <a:r>
              <a:rPr lang="cs-CZ" sz="2600" dirty="0"/>
              <a:t>Zámečnický výcvik</a:t>
            </a:r>
          </a:p>
          <a:p>
            <a:r>
              <a:rPr lang="cs-CZ" sz="2600" dirty="0"/>
              <a:t>Programování CNC soustruhu a CNC </a:t>
            </a:r>
            <a:r>
              <a:rPr lang="cs-CZ" sz="2600" dirty="0" smtClean="0"/>
              <a:t>obráběcích center </a:t>
            </a:r>
            <a:endParaRPr lang="cs-CZ" sz="2600" dirty="0"/>
          </a:p>
          <a:p>
            <a:r>
              <a:rPr lang="cs-CZ" sz="2600" dirty="0"/>
              <a:t>Výroba na CNC </a:t>
            </a:r>
            <a:r>
              <a:rPr lang="cs-CZ" sz="2600" dirty="0" smtClean="0"/>
              <a:t>strojích</a:t>
            </a:r>
            <a:endParaRPr lang="cs-CZ" sz="2600" dirty="0"/>
          </a:p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>
            <a:off x="6146799" y="1509555"/>
            <a:ext cx="5183188" cy="1145645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 PRACOVNÍ POZICE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6182641" y="2690523"/>
            <a:ext cx="5183188" cy="3538341"/>
          </a:xfrm>
        </p:spPr>
        <p:txBody>
          <a:bodyPr>
            <a:noAutofit/>
          </a:bodyPr>
          <a:lstStyle/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mechanik a seřizovač obráběcích strojů, zařízení a linek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strojírenský technik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programátor CNC</a:t>
            </a:r>
          </a:p>
          <a:p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servisní technik</a:t>
            </a: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frézař</a:t>
            </a:r>
            <a:r>
              <a:rPr lang="cs-CZ" sz="2600" dirty="0">
                <a:solidFill>
                  <a:schemeClr val="accent5">
                    <a:lumMod val="75000"/>
                  </a:schemeClr>
                </a:solidFill>
              </a:rPr>
              <a:t>, operátor NC strojů, brusič kovů, soustružník </a:t>
            </a:r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kovů</a:t>
            </a:r>
          </a:p>
          <a:p>
            <a:r>
              <a:rPr lang="cs-CZ" sz="2600" dirty="0" smtClean="0">
                <a:solidFill>
                  <a:schemeClr val="accent5">
                    <a:lumMod val="75000"/>
                  </a:schemeClr>
                </a:solidFill>
              </a:rPr>
              <a:t>aj</a:t>
            </a:r>
            <a:endParaRPr lang="cs-CZ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" y="216445"/>
            <a:ext cx="1365410" cy="191157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98" y="298206"/>
            <a:ext cx="1488629" cy="178492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</a:rPr>
              <a:t>23-45-L/01 Mechanik seřizovač</a:t>
            </a:r>
            <a:endParaRPr lang="cs-CZ" sz="5000" b="1" dirty="0"/>
          </a:p>
        </p:txBody>
      </p:sp>
      <p:sp>
        <p:nvSpPr>
          <p:cNvPr id="17" name="Zástupný symbol pro text 7"/>
          <p:cNvSpPr>
            <a:spLocks noGrp="1"/>
          </p:cNvSpPr>
          <p:nvPr>
            <p:ph type="body" idx="1"/>
          </p:nvPr>
        </p:nvSpPr>
        <p:spPr>
          <a:xfrm>
            <a:off x="814651" y="1622401"/>
            <a:ext cx="5157787" cy="1011237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Zaměření</a:t>
            </a:r>
          </a:p>
          <a:p>
            <a:pPr algn="ctr"/>
            <a:r>
              <a:rPr lang="cs-CZ" sz="3200" dirty="0" smtClean="0">
                <a:solidFill>
                  <a:srgbClr val="FF0000"/>
                </a:solidFill>
              </a:rPr>
              <a:t>MECHATRONIK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463253" y="179692"/>
            <a:ext cx="7417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čtyřletých studijních oborů s maturitou:</a:t>
            </a:r>
          </a:p>
        </p:txBody>
      </p:sp>
    </p:spTree>
    <p:extLst>
      <p:ext uri="{BB962C8B-B14F-4D97-AF65-F5344CB8AC3E}">
        <p14:creationId xmlns:p14="http://schemas.microsoft.com/office/powerpoint/2010/main" val="25569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65163" y="1922252"/>
            <a:ext cx="5157787" cy="823912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OBRÁBĚČ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FF0000"/>
                </a:solidFill>
              </a:rPr>
              <a:t>KOVŮ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7" y="2874925"/>
            <a:ext cx="5157787" cy="3811058"/>
          </a:xfrm>
        </p:spPr>
        <p:txBody>
          <a:bodyPr>
            <a:normAutofit/>
          </a:bodyPr>
          <a:lstStyle/>
          <a:p>
            <a:r>
              <a:rPr lang="cs-CZ" sz="2400" dirty="0"/>
              <a:t>Znalost výkresové dokumentace</a:t>
            </a:r>
          </a:p>
          <a:p>
            <a:r>
              <a:rPr lang="cs-CZ" sz="2400" dirty="0"/>
              <a:t>Základní vědomosti a dovednosti potřebné ke zpracování kovů</a:t>
            </a:r>
          </a:p>
          <a:p>
            <a:r>
              <a:rPr lang="cs-CZ" sz="2400" dirty="0"/>
              <a:t>Praktické znalosti  strojů - jeho celkové seřízení, obsluha, údržba</a:t>
            </a:r>
          </a:p>
          <a:p>
            <a:r>
              <a:rPr lang="cs-CZ" sz="2400" dirty="0"/>
              <a:t>Práce ve školních dílnách, odborných firmách</a:t>
            </a:r>
          </a:p>
          <a:p>
            <a:r>
              <a:rPr lang="cs-CZ" sz="2400" dirty="0"/>
              <a:t>Podílí se na zakázkové výrobě pro spolupracující firmy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703918"/>
            <a:ext cx="5183188" cy="106203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3200" dirty="0">
                <a:solidFill>
                  <a:srgbClr val="002060"/>
                </a:solidFill>
              </a:rPr>
              <a:t>Vykonávané </a:t>
            </a:r>
          </a:p>
          <a:p>
            <a:pPr algn="ctr"/>
            <a:r>
              <a:rPr lang="cs-CZ" sz="3200" dirty="0">
                <a:solidFill>
                  <a:srgbClr val="002060"/>
                </a:solidFill>
              </a:rPr>
              <a:t>PRACOVNÍ POZICE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7" y="179692"/>
            <a:ext cx="1380744" cy="1917700"/>
          </a:xfrm>
          <a:prstGeom prst="rect">
            <a:avLst/>
          </a:prstGeom>
        </p:spPr>
      </p:pic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6172200" y="2890981"/>
            <a:ext cx="5183188" cy="329868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obráběč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soustružník</a:t>
            </a:r>
          </a:p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frézař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brusič kovů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obsluha NC a CNC 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strojů</a:t>
            </a:r>
          </a:p>
          <a:p>
            <a:r>
              <a:rPr lang="cs-CZ" sz="24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</a:rPr>
              <a:t>j.</a:t>
            </a:r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94" y="365125"/>
            <a:ext cx="1786121" cy="1378290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5000" b="1" dirty="0" smtClean="0">
                <a:solidFill>
                  <a:schemeClr val="accent5">
                    <a:lumMod val="50000"/>
                  </a:schemeClr>
                </a:solidFill>
              </a:rPr>
              <a:t>23-56-H/01 Obráběč kovů</a:t>
            </a:r>
            <a:endParaRPr lang="cs-CZ" sz="5000" b="1" dirty="0"/>
          </a:p>
        </p:txBody>
      </p:sp>
      <p:sp>
        <p:nvSpPr>
          <p:cNvPr id="10" name="Obdélník 9"/>
          <p:cNvSpPr/>
          <p:nvPr/>
        </p:nvSpPr>
        <p:spPr>
          <a:xfrm>
            <a:off x="2463253" y="179692"/>
            <a:ext cx="8326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Nabídka </a:t>
            </a:r>
            <a:r>
              <a:rPr lang="cs-CZ" sz="2800" b="1" u="sng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mbria Math" pitchFamily="18" charset="0"/>
                <a:cs typeface="Calibri" panose="020F0502020204030204" pitchFamily="34" charset="0"/>
              </a:rPr>
              <a:t>tříletého učebního oboru s výučním listem</a:t>
            </a:r>
            <a:endParaRPr lang="cs-CZ" sz="2800" b="1" u="sng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mbria Math" pitchFamily="18" charset="0"/>
              <a:cs typeface="Calibri" panose="020F050202020403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1D1A617-3D51-45A3-9A29-089985FFF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651" y="5475832"/>
            <a:ext cx="1211474" cy="12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631</Words>
  <Application>Microsoft Office PowerPoint</Application>
  <PresentationFormat>Širokoúhlá obrazovka</PresentationFormat>
  <Paragraphs>151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Arabic Typesetting</vt:lpstr>
      <vt:lpstr>Arial</vt:lpstr>
      <vt:lpstr>Calibri</vt:lpstr>
      <vt:lpstr>Calibri Light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Studuj techniku</vt:lpstr>
      <vt:lpstr>23-41-M/01 Strojírenství</vt:lpstr>
      <vt:lpstr>23-41-M/01 Strojírenství</vt:lpstr>
      <vt:lpstr>63-41-M/01 Ekonomika a podnikání </vt:lpstr>
      <vt:lpstr>23-45-L/01 Mechanik seřizovač</vt:lpstr>
      <vt:lpstr>23-56-H/01 Obráběč kovů</vt:lpstr>
      <vt:lpstr>Konkurenční výhoda</vt:lpstr>
      <vt:lpstr>Spolupráce s odbornými firmami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Střední průmyslová škola, Ostrava – Vítkovice, příspěvková organizace, Zengrova 1</vt:lpstr>
      <vt:lpstr>Děkujeme za pozornost  a  přejeme šťastnou volbu!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Modrovská Andrea</dc:creator>
  <cp:lastModifiedBy>Stanislav Cieslar</cp:lastModifiedBy>
  <cp:revision>218</cp:revision>
  <dcterms:created xsi:type="dcterms:W3CDTF">2018-09-07T19:05:11Z</dcterms:created>
  <dcterms:modified xsi:type="dcterms:W3CDTF">2020-02-18T06:23:48Z</dcterms:modified>
</cp:coreProperties>
</file>